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4" r:id="rId27"/>
    <p:sldId id="295" r:id="rId28"/>
    <p:sldId id="296" r:id="rId29"/>
  </p:sldIdLst>
  <p:sldSz cx="20104100" cy="11309350"/>
  <p:notesSz cx="20104100" cy="11309350"/>
  <p:embeddedFontLst>
    <p:embeddedFont>
      <p:font typeface="Arial Black" panose="020B0A040201020202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rD6dAjqj5eq32x+NCAVIJB/YI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180AAB-76C2-4560-979A-478A4DA45861}">
  <a:tblStyle styleId="{C5180AAB-76C2-4560-979A-478A4DA4586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bc8d070a0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31bc8d07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80c2f83ab_0_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3180c2f83a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80c2f83ab_0_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3180c2f83a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654af4dc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31654af4dc2_1_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g31654af4dc2_1_2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3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6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6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36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32" name="Google Shape;32;p3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7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8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8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38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8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9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1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3346450" y="7940675"/>
            <a:ext cx="94107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The World Of </a:t>
            </a:r>
            <a:br>
              <a:rPr lang="es-CL" sz="4800"/>
            </a:br>
            <a:r>
              <a:rPr lang="es-CL" sz="4800"/>
              <a:t>Natural Medicine</a:t>
            </a:r>
            <a:endParaRPr sz="4800"/>
          </a:p>
        </p:txBody>
      </p:sp>
      <p:sp>
        <p:nvSpPr>
          <p:cNvPr id="75" name="Google Shape;75;p1"/>
          <p:cNvSpPr txBox="1">
            <a:spLocks noGrp="1"/>
          </p:cNvSpPr>
          <p:nvPr>
            <p:ph type="subTitle" idx="1"/>
          </p:nvPr>
        </p:nvSpPr>
        <p:spPr>
          <a:xfrm>
            <a:off x="3727450" y="9617075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sz="2400">
                <a:latin typeface="Arial"/>
                <a:ea typeface="Arial"/>
                <a:cs typeface="Arial"/>
                <a:sym typeface="Arial"/>
              </a:rPr>
              <a:t>Carlos Leufumán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Nicolas Torrejón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Francisco San Martin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				Maipú, 1</a:t>
            </a:r>
            <a:r>
              <a:rPr lang="es-CL" b="1"/>
              <a:t>0</a:t>
            </a: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 Diciembre 2024</a:t>
            </a: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Objetivos específicos </a:t>
            </a: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1702550" y="2045219"/>
            <a:ext cx="14097000" cy="7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s-CL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Toma de requerimientos del cliente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Toma de requerimientos del cliente.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Planes de gestión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de mockup de interfaz de usuario.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Front-End y Back-End.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 manuales.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de usuario.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es-CL" sz="4400">
                <a:solidFill>
                  <a:schemeClr val="dk1"/>
                </a:solidFill>
              </a:rPr>
              <a:t>Mayor accesibilidad a los productos naturales.</a:t>
            </a:r>
            <a:endParaRPr sz="4400">
              <a:solidFill>
                <a:schemeClr val="dk1"/>
              </a:solidFill>
            </a:endParaRPr>
          </a:p>
          <a:p>
            <a:pPr marL="6350" marR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s-CL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9740" y="7228114"/>
            <a:ext cx="3972088" cy="397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>
            <a:spLocks noGrp="1"/>
          </p:cNvSpPr>
          <p:nvPr>
            <p:ph type="title"/>
          </p:nvPr>
        </p:nvSpPr>
        <p:spPr>
          <a:xfrm>
            <a:off x="6242050" y="90074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Roles</a:t>
            </a:r>
            <a:endParaRPr/>
          </a:p>
        </p:txBody>
      </p:sp>
      <p:sp>
        <p:nvSpPr>
          <p:cNvPr id="161" name="Google Shape;161;p12"/>
          <p:cNvSpPr txBox="1"/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Roles y funciones</a:t>
            </a:r>
            <a:r>
              <a:rPr lang="es-CL"/>
              <a:t> </a:t>
            </a:r>
            <a:endParaRPr/>
          </a:p>
        </p:txBody>
      </p:sp>
      <p:sp>
        <p:nvSpPr>
          <p:cNvPr id="167" name="Google Shape;167;p13"/>
          <p:cNvSpPr txBox="1"/>
          <p:nvPr/>
        </p:nvSpPr>
        <p:spPr>
          <a:xfrm>
            <a:off x="1502775" y="3238032"/>
            <a:ext cx="15774000" cy="4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s-CL"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Leufumán: </a:t>
            </a:r>
            <a:r>
              <a:rPr lang="es-CL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Gerente del proyecto y desarrollador.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s-CL"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Francisco San Martin: </a:t>
            </a:r>
            <a:r>
              <a:rPr lang="es-CL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s-CL"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Nicolas Torrejón: </a:t>
            </a:r>
            <a:r>
              <a:rPr lang="es-CL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Tester.</a:t>
            </a:r>
            <a:endParaRPr sz="440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s-CL" sz="4400" b="1"/>
              <a:t>Cristobal Guerrero:</a:t>
            </a:r>
            <a:r>
              <a:rPr lang="es-CL" sz="4400"/>
              <a:t> Cliente.</a:t>
            </a:r>
            <a:endParaRPr sz="4400"/>
          </a:p>
        </p:txBody>
      </p:sp>
      <p:pic>
        <p:nvPicPr>
          <p:cNvPr id="168" name="Google Shape;168;p13" descr="Forma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0736" y="7111999"/>
            <a:ext cx="4733019" cy="473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Metodología Tradicional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1593850" y="4130675"/>
            <a:ext cx="134874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</a:pPr>
            <a:r>
              <a:rPr lang="es-CL"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y requerimientos claros.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</a:pPr>
            <a:r>
              <a:rPr lang="es-CL"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de corta duración.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5" descr="Imagen que contiene 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46" y="8171543"/>
            <a:ext cx="3137807" cy="313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Hitos</a:t>
            </a:r>
            <a:endParaRPr/>
          </a:p>
        </p:txBody>
      </p:sp>
      <p:graphicFrame>
        <p:nvGraphicFramePr>
          <p:cNvPr id="187" name="Google Shape;187;p16"/>
          <p:cNvGraphicFramePr/>
          <p:nvPr/>
        </p:nvGraphicFramePr>
        <p:xfrm>
          <a:off x="2199857" y="2205934"/>
          <a:ext cx="15864125" cy="7547425"/>
        </p:xfrm>
        <a:graphic>
          <a:graphicData uri="http://schemas.openxmlformats.org/drawingml/2006/table">
            <a:tbl>
              <a:tblPr firstRow="1" bandRow="1">
                <a:noFill/>
                <a:tableStyleId>{C5180AAB-76C2-4560-979A-478A4DA45861}</a:tableStyleId>
              </a:tblPr>
              <a:tblGrid>
                <a:gridCol w="666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/>
                        <a:t>Hito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/>
                        <a:t>Fecha inicio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/>
                        <a:t>Fecha </a:t>
                      </a:r>
                      <a:r>
                        <a:rPr lang="es-CL" sz="4000"/>
                        <a:t>término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Análisis del proyecto 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03/09/2024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24/09/2024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Diseño del proyecto 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r>
                        <a:rPr lang="es-CL" sz="4000"/>
                        <a:t>/</a:t>
                      </a: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09</a:t>
                      </a:r>
                      <a:r>
                        <a:rPr lang="es-CL" sz="4000"/>
                        <a:t>/</a:t>
                      </a: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15/10/2024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Desarrollar Front End 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16/10/2024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20/10/2024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Desarrollar Back End 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29/10/2024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18/11/2024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Pruebas del proyecto 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19/11/2024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02/12/2024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Manual de usuario 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04/12/2024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4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05/12/2024</a:t>
                      </a:r>
                      <a:endParaRPr sz="4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Topología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/>
        </p:nvSpPr>
        <p:spPr>
          <a:xfrm>
            <a:off x="2142125" y="610575"/>
            <a:ext cx="38049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s-CL" sz="6000" b="1">
                <a:latin typeface="Calibri"/>
                <a:ea typeface="Calibri"/>
                <a:cs typeface="Calibri"/>
                <a:sym typeface="Calibri"/>
              </a:rPr>
              <a:t>Topología</a:t>
            </a:r>
            <a:endParaRPr sz="6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917" y="8552046"/>
            <a:ext cx="2106726" cy="216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t="26985" b="24021"/>
          <a:stretch/>
        </p:blipFill>
        <p:spPr>
          <a:xfrm>
            <a:off x="13041525" y="1513900"/>
            <a:ext cx="4514273" cy="227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1521" y="5773947"/>
            <a:ext cx="5657854" cy="133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2050" y="6501199"/>
            <a:ext cx="725950" cy="74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7356" y="3193239"/>
            <a:ext cx="2003850" cy="206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9272536">
            <a:off x="10234696" y="2935964"/>
            <a:ext cx="2583344" cy="74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-14">
            <a:off x="4987950" y="3850455"/>
            <a:ext cx="2570351" cy="8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-9212780">
            <a:off x="10234251" y="5068636"/>
            <a:ext cx="2584235" cy="74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48725" y="2619647"/>
            <a:ext cx="725941" cy="7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1587998">
            <a:off x="10500401" y="5272336"/>
            <a:ext cx="2584235" cy="74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-1563068">
            <a:off x="10630821" y="2822214"/>
            <a:ext cx="2583344" cy="74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-5455413">
            <a:off x="7717156" y="6398335"/>
            <a:ext cx="2584237" cy="74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8">
            <a:alphaModFix/>
          </a:blip>
          <a:srcRect t="32187" b="35437"/>
          <a:stretch/>
        </p:blipFill>
        <p:spPr>
          <a:xfrm rot="5345367">
            <a:off x="7658659" y="6728348"/>
            <a:ext cx="2584235" cy="74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7794725" y="2019150"/>
            <a:ext cx="25704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b="1">
                <a:latin typeface="Calibri"/>
                <a:ea typeface="Calibri"/>
                <a:cs typeface="Calibri"/>
                <a:sym typeface="Calibri"/>
              </a:rPr>
              <a:t>Back-End</a:t>
            </a:r>
            <a:endParaRPr sz="4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638452" y="5270425"/>
            <a:ext cx="2637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b="1"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 sz="4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625" y="2983900"/>
            <a:ext cx="4517252" cy="24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Plataforma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Plataforma</a:t>
            </a:r>
            <a:endParaRPr/>
          </a:p>
        </p:txBody>
      </p:sp>
      <p:pic>
        <p:nvPicPr>
          <p:cNvPr id="226" name="Google Shape;226;p20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7862" y="2986502"/>
            <a:ext cx="5674318" cy="5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 descr="Un letrero verde con letras blancas en un fondo neg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9719" y="1043891"/>
            <a:ext cx="5918724" cy="59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 descr="Imagen que contiene señal, dibujo, reloj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632" y="5823989"/>
            <a:ext cx="7854849" cy="297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250" y="2732563"/>
            <a:ext cx="2541399" cy="25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9700" y="6274649"/>
            <a:ext cx="2430080" cy="238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9358169" y="496624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9501890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9518650" y="4103655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9509802" y="7567788"/>
            <a:ext cx="47288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9518650" y="320133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9493354" y="664483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9501890" y="5899750"/>
            <a:ext cx="4165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9518650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9493354" y="497642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9511051" y="830318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9509802" y="2485783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4598504" y="2485783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4598504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4598504" y="320369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598504" y="500603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4598504" y="667944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4598504" y="828704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598503" y="4106716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4598502" y="5875645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implementadas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4598501" y="7567788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4588403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7311244" y="8397875"/>
            <a:ext cx="92964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Etapas implementadas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bc8d070a0_0_0"/>
          <p:cNvSpPr txBox="1">
            <a:spLocks noGrp="1"/>
          </p:cNvSpPr>
          <p:nvPr>
            <p:ph type="title"/>
          </p:nvPr>
        </p:nvSpPr>
        <p:spPr>
          <a:xfrm>
            <a:off x="2432050" y="714600"/>
            <a:ext cx="727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Requerimientos</a:t>
            </a:r>
            <a:endParaRPr/>
          </a:p>
        </p:txBody>
      </p:sp>
      <p:sp>
        <p:nvSpPr>
          <p:cNvPr id="242" name="Google Shape;242;g31bc8d070a0_0_0"/>
          <p:cNvSpPr txBox="1"/>
          <p:nvPr/>
        </p:nvSpPr>
        <p:spPr>
          <a:xfrm>
            <a:off x="924950" y="1831875"/>
            <a:ext cx="8553900" cy="84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Funcionales</a:t>
            </a:r>
            <a:endParaRPr sz="42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 de Sesión.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usuario.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Carrito de Compras.	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compra.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 de la compra.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Confirmación por Correo.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Actualización del Costo por Envío.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producto a la base de datos.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producto de la base de datos.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 producto de la base de datos.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1bc8d070a0_0_0"/>
          <p:cNvSpPr txBox="1"/>
          <p:nvPr/>
        </p:nvSpPr>
        <p:spPr>
          <a:xfrm>
            <a:off x="9413150" y="1831875"/>
            <a:ext cx="10916700" cy="8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Funcionales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de carga rápido.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responsivo.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clara y lógica.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Jerarquía visual.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atractivo y minimalista.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Coherencia visual.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Espacios en blanco para evitar saturación.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Accesibilidad.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contraste y facilidad de lectura.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Char char="●"/>
            </a:pPr>
            <a:r>
              <a:rPr lang="es-CL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web óptima y fácil de usar.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31bc8d070a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8050" y="7318700"/>
            <a:ext cx="3346051" cy="31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Carta Gantt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00" y="2288005"/>
            <a:ext cx="10758849" cy="732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94736" y="1210845"/>
            <a:ext cx="7156121" cy="888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 rotWithShape="1">
          <a:blip r:embed="rId3">
            <a:alphaModFix/>
          </a:blip>
          <a:srcRect b="4576"/>
          <a:stretch/>
        </p:blipFill>
        <p:spPr>
          <a:xfrm>
            <a:off x="4209835" y="381261"/>
            <a:ext cx="10940725" cy="1032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00" y="7384675"/>
            <a:ext cx="2878900" cy="28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7" descr="Dia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1525" y="256900"/>
            <a:ext cx="16057825" cy="97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80c2f83ab_0_22"/>
          <p:cNvSpPr txBox="1"/>
          <p:nvPr/>
        </p:nvSpPr>
        <p:spPr>
          <a:xfrm>
            <a:off x="4718050" y="4177347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180c2f83ab_0_22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Demostración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80c2f83ab_0_27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180c2f83ab_0_27"/>
          <p:cNvSpPr txBox="1">
            <a:spLocks noGrp="1"/>
          </p:cNvSpPr>
          <p:nvPr>
            <p:ph type="title"/>
          </p:nvPr>
        </p:nvSpPr>
        <p:spPr>
          <a:xfrm>
            <a:off x="7311244" y="8397875"/>
            <a:ext cx="9296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654af4dc2_1_2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dirty="0"/>
              <a:t>Conclusión</a:t>
            </a:r>
            <a:endParaRPr dirty="0"/>
          </a:p>
        </p:txBody>
      </p:sp>
      <p:sp>
        <p:nvSpPr>
          <p:cNvPr id="365" name="Google Shape;365;g31654af4dc2_1_24"/>
          <p:cNvSpPr txBox="1"/>
          <p:nvPr/>
        </p:nvSpPr>
        <p:spPr>
          <a:xfrm>
            <a:off x="1474450" y="2715350"/>
            <a:ext cx="16753500" cy="5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31654af4dc2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486" y="3316599"/>
            <a:ext cx="4089199" cy="408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1654af4dc2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9200" y="6742137"/>
            <a:ext cx="2997500" cy="29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90EDE3E-3AEB-03CF-1F5B-E222AE8C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624" y="3026430"/>
            <a:ext cx="4669540" cy="46695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>
            <a:spLocks noGrp="1"/>
          </p:cNvSpPr>
          <p:nvPr>
            <p:ph type="title"/>
          </p:nvPr>
        </p:nvSpPr>
        <p:spPr>
          <a:xfrm>
            <a:off x="7416175" y="7858229"/>
            <a:ext cx="9296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9600"/>
              <a:t>Gracias</a:t>
            </a:r>
            <a:endParaRPr sz="9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1441450" y="4254291"/>
            <a:ext cx="157740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641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Char char="•"/>
            </a:pPr>
            <a:r>
              <a:rPr lang="es-CL" sz="5500" i="0" u="none" strike="noStrike" cap="none">
                <a:solidFill>
                  <a:srgbClr val="000000"/>
                </a:solidFill>
              </a:rPr>
              <a:t>Carlos Leufuman</a:t>
            </a:r>
            <a:endParaRPr sz="5500" i="0" u="none" strike="noStrike" cap="none">
              <a:solidFill>
                <a:srgbClr val="000000"/>
              </a:solidFill>
            </a:endParaRPr>
          </a:p>
          <a:p>
            <a:pPr marL="571500" marR="0" lvl="0" indent="-641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Char char="•"/>
            </a:pPr>
            <a:r>
              <a:rPr lang="es-CL" sz="5500" i="0" u="none" strike="noStrike" cap="none">
                <a:solidFill>
                  <a:srgbClr val="000000"/>
                </a:solidFill>
              </a:rPr>
              <a:t>Francisco San Martín</a:t>
            </a:r>
            <a:endParaRPr sz="5500" i="0" u="none" strike="noStrike" cap="none">
              <a:solidFill>
                <a:srgbClr val="000000"/>
              </a:solidFill>
            </a:endParaRPr>
          </a:p>
          <a:p>
            <a:pPr marL="571500" marR="0" lvl="0" indent="-641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Char char="•"/>
            </a:pPr>
            <a:r>
              <a:rPr lang="es-CL" sz="5500"/>
              <a:t>Nicolás</a:t>
            </a:r>
            <a:r>
              <a:rPr lang="es-CL" sz="5500" i="0" u="none" strike="noStrike" cap="none">
                <a:solidFill>
                  <a:srgbClr val="000000"/>
                </a:solidFill>
              </a:rPr>
              <a:t> Torrejón</a:t>
            </a:r>
            <a:endParaRPr sz="55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14" name="Google Shape;114;p4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02507" y="3259587"/>
            <a:ext cx="5086126" cy="50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TÍTULO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5176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>
            <a:spLocks noGrp="1"/>
          </p:cNvSpPr>
          <p:nvPr>
            <p:ph type="body" idx="1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Problemática</a:t>
            </a:r>
            <a:endParaRPr/>
          </a:p>
        </p:txBody>
      </p:sp>
      <p:sp>
        <p:nvSpPr>
          <p:cNvPr id="127" name="Google Shape;127;p8"/>
          <p:cNvSpPr txBox="1"/>
          <p:nvPr/>
        </p:nvSpPr>
        <p:spPr>
          <a:xfrm>
            <a:off x="925200" y="2154425"/>
            <a:ext cx="15648900" cy="7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s-CL" sz="4800"/>
              <a:t>El cliente necesitaba ampliar su alcance para difundir los beneficios de los productos naturales.</a:t>
            </a:r>
            <a:endParaRPr sz="4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  <a:p>
            <a:pPr marL="457200" lvl="0" indent="-533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Char char="●"/>
            </a:pPr>
            <a:r>
              <a:rPr lang="es-CL" sz="4800">
                <a:solidFill>
                  <a:schemeClr val="dk1"/>
                </a:solidFill>
              </a:rPr>
              <a:t>Insuficiente accesibilidad a productos naturales.</a:t>
            </a:r>
            <a:endParaRPr sz="4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</a:pPr>
            <a:r>
              <a:rPr lang="es-CL" sz="4800">
                <a:solidFill>
                  <a:schemeClr val="dk1"/>
                </a:solidFill>
              </a:rPr>
              <a:t>Falta de conocimiento sobre los beneficios de los productos naturales.</a:t>
            </a:r>
            <a:endParaRPr sz="4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/>
          </a:p>
        </p:txBody>
      </p:sp>
      <p:pic>
        <p:nvPicPr>
          <p:cNvPr id="128" name="Google Shape;128;p8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24834" y="6162428"/>
            <a:ext cx="5379255" cy="514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Solución propuesta</a:t>
            </a:r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984250" y="3749675"/>
            <a:ext cx="1371600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s-CL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Solución Web.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s-CL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Comercio Electrónico.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s-CL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la tecnología para satisfacer necesidades.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7" descr="Logotipo, 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1286" y="2891814"/>
            <a:ext cx="4678135" cy="467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Objetivos</a:t>
            </a:r>
            <a:endParaRPr/>
          </a:p>
        </p:txBody>
      </p:sp>
      <p:sp>
        <p:nvSpPr>
          <p:cNvPr id="141" name="Google Shape;141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Objetivo general</a:t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1608750" y="4152700"/>
            <a:ext cx="14478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Proveer al cliente un producto robusto</a:t>
            </a:r>
            <a:r>
              <a:rPr lang="es-CL"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solución web de comercio electrónico con diversas funcionalidades.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0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2100" y="7099753"/>
            <a:ext cx="5223941" cy="407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398</Words>
  <Application>Microsoft Office PowerPoint</Application>
  <PresentationFormat>Personalizado</PresentationFormat>
  <Paragraphs>143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Arial Black</vt:lpstr>
      <vt:lpstr>Office Theme</vt:lpstr>
      <vt:lpstr>The World Of  Natural Medicine</vt:lpstr>
      <vt:lpstr>Presentación de PowerPoint</vt:lpstr>
      <vt:lpstr>Equipo de Trabajo</vt:lpstr>
      <vt:lpstr>Equipo de trabajo</vt:lpstr>
      <vt:lpstr>TÍTULO</vt:lpstr>
      <vt:lpstr>Presentación de PowerPoint</vt:lpstr>
      <vt:lpstr>Solución propuesta</vt:lpstr>
      <vt:lpstr>Objetivos</vt:lpstr>
      <vt:lpstr>Objetivo general</vt:lpstr>
      <vt:lpstr>Presentación de PowerPoint</vt:lpstr>
      <vt:lpstr>Roles</vt:lpstr>
      <vt:lpstr>Presentación de PowerPoint</vt:lpstr>
      <vt:lpstr>Metodología</vt:lpstr>
      <vt:lpstr>Metodología Tradicional</vt:lpstr>
      <vt:lpstr>Presentación de PowerPoint</vt:lpstr>
      <vt:lpstr>Topología</vt:lpstr>
      <vt:lpstr>Presentación de PowerPoint</vt:lpstr>
      <vt:lpstr>Plataforma</vt:lpstr>
      <vt:lpstr>Presentación de PowerPoint</vt:lpstr>
      <vt:lpstr>Etapas implementadas</vt:lpstr>
      <vt:lpstr>Requerimientos</vt:lpstr>
      <vt:lpstr>Carta Gantt</vt:lpstr>
      <vt:lpstr>Presentación de PowerPoint</vt:lpstr>
      <vt:lpstr>Presentación de PowerPoint</vt:lpstr>
      <vt:lpstr>Demostración</vt:lpstr>
      <vt:lpstr>Conclusión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Of  Natural Medicine</dc:title>
  <dc:creator>Daniela Taito R.</dc:creator>
  <cp:lastModifiedBy>CARLOS . LEUFUMAN QUINEHUAL</cp:lastModifiedBy>
  <cp:revision>1</cp:revision>
  <dcterms:created xsi:type="dcterms:W3CDTF">2022-07-20T19:15:37Z</dcterms:created>
  <dcterms:modified xsi:type="dcterms:W3CDTF">2024-12-07T21:13:10Z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